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 b="def" i="def"/>
      <a:tcStyle>
        <a:tcBdr/>
        <a:fill>
          <a:solidFill>
            <a:srgbClr val="F9F9F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CDC"/>
          </a:solidFill>
        </a:fill>
      </a:tcStyle>
    </a:wholeTbl>
    <a:band2H>
      <a:tcTxStyle b="def" i="def"/>
      <a:tcStyle>
        <a:tcBdr/>
        <a:fill>
          <a:solidFill>
            <a:schemeClr val="accent6">
              <a:lumOff val="63215"/>
            </a:scheme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" name="Shape 4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 del título"/>
          <p:cNvSpPr txBox="1"/>
          <p:nvPr>
            <p:ph type="title"/>
          </p:nvPr>
        </p:nvSpPr>
        <p:spPr>
          <a:xfrm>
            <a:off x="685800" y="1772816"/>
            <a:ext cx="7772400" cy="1470026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9" name="Nivel de texto 1…"/>
          <p:cNvSpPr txBox="1"/>
          <p:nvPr>
            <p:ph type="body" sz="quarter" idx="1"/>
          </p:nvPr>
        </p:nvSpPr>
        <p:spPr>
          <a:xfrm>
            <a:off x="1371600" y="3429000"/>
            <a:ext cx="6400800" cy="100811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/>
          <p:nvPr>
            <p:ph type="title"/>
          </p:nvPr>
        </p:nvSpPr>
        <p:spPr>
          <a:xfrm>
            <a:off x="457200" y="988868"/>
            <a:ext cx="8229601" cy="1143001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8" name="Nivel de texto 1…"/>
          <p:cNvSpPr txBox="1"/>
          <p:nvPr>
            <p:ph type="body" sz="half" idx="1"/>
          </p:nvPr>
        </p:nvSpPr>
        <p:spPr>
          <a:xfrm>
            <a:off x="457200" y="2245088"/>
            <a:ext cx="4038600" cy="420506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Título"/>
          <p:cNvSpPr txBox="1"/>
          <p:nvPr>
            <p:ph type="title" idx="4294967295"/>
          </p:nvPr>
        </p:nvSpPr>
        <p:spPr>
          <a:xfrm>
            <a:off x="685800" y="2137232"/>
            <a:ext cx="7772400" cy="1470026"/>
          </a:xfrm>
          <a:prstGeom prst="rect">
            <a:avLst/>
          </a:prstGeom>
        </p:spPr>
        <p:txBody>
          <a:bodyPr/>
          <a:lstStyle>
            <a:lvl1pPr defTabSz="850391">
              <a:defRPr sz="4092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Plantilla de preparación de presentaciones PowerPoint</a:t>
            </a:r>
          </a:p>
        </p:txBody>
      </p:sp>
      <p:grpSp>
        <p:nvGrpSpPr>
          <p:cNvPr id="48" name="Rectangle 2"/>
          <p:cNvGrpSpPr/>
          <p:nvPr/>
        </p:nvGrpSpPr>
        <p:grpSpPr>
          <a:xfrm>
            <a:off x="7311661" y="4604262"/>
            <a:ext cx="712443" cy="721009"/>
            <a:chOff x="0" y="0"/>
            <a:chExt cx="712442" cy="721007"/>
          </a:xfrm>
        </p:grpSpPr>
        <p:sp>
          <p:nvSpPr>
            <p:cNvPr id="46" name="Rectángulo"/>
            <p:cNvSpPr/>
            <p:nvPr/>
          </p:nvSpPr>
          <p:spPr>
            <a:xfrm>
              <a:off x="0" y="32170"/>
              <a:ext cx="712443" cy="65666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100"/>
              </a:pPr>
            </a:p>
          </p:txBody>
        </p:sp>
        <p:sp>
          <p:nvSpPr>
            <p:cNvPr id="47" name="Icono ODS /  SDG Icon"/>
            <p:cNvSpPr txBox="1"/>
            <p:nvPr/>
          </p:nvSpPr>
          <p:spPr>
            <a:xfrm>
              <a:off x="58419" y="-1"/>
              <a:ext cx="595604" cy="72100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100"/>
              </a:pPr>
              <a:r>
                <a:t>Icono ODS / </a:t>
              </a:r>
              <a:br/>
              <a:r>
                <a:t>SDG Icon</a:t>
              </a:r>
            </a:p>
          </p:txBody>
        </p:sp>
      </p:grpSp>
      <p:grpSp>
        <p:nvGrpSpPr>
          <p:cNvPr id="51" name="Rectangle 4"/>
          <p:cNvGrpSpPr/>
          <p:nvPr/>
        </p:nvGrpSpPr>
        <p:grpSpPr>
          <a:xfrm>
            <a:off x="8102527" y="4582409"/>
            <a:ext cx="793311" cy="764715"/>
            <a:chOff x="0" y="0"/>
            <a:chExt cx="793310" cy="764713"/>
          </a:xfrm>
        </p:grpSpPr>
        <p:sp>
          <p:nvSpPr>
            <p:cNvPr id="49" name="Rectángulo"/>
            <p:cNvSpPr/>
            <p:nvPr/>
          </p:nvSpPr>
          <p:spPr>
            <a:xfrm>
              <a:off x="0" y="54023"/>
              <a:ext cx="793311" cy="65666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900"/>
              </a:pPr>
            </a:p>
          </p:txBody>
        </p:sp>
        <p:sp>
          <p:nvSpPr>
            <p:cNvPr id="50" name="Elimine si no lo necesita…"/>
            <p:cNvSpPr txBox="1"/>
            <p:nvPr/>
          </p:nvSpPr>
          <p:spPr>
            <a:xfrm>
              <a:off x="58419" y="-1"/>
              <a:ext cx="676471" cy="7647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900"/>
              </a:pPr>
              <a:r>
                <a:t>Elimine si no lo necesita</a:t>
              </a:r>
            </a:p>
            <a:p>
              <a:pPr algn="ctr">
                <a:defRPr sz="900"/>
              </a:pPr>
              <a:r>
                <a:t>Erase if not needed</a:t>
              </a:r>
            </a:p>
          </p:txBody>
        </p:sp>
      </p:grpSp>
      <p:sp>
        <p:nvSpPr>
          <p:cNvPr id="52" name="1 Título"/>
          <p:cNvSpPr txBox="1"/>
          <p:nvPr/>
        </p:nvSpPr>
        <p:spPr>
          <a:xfrm>
            <a:off x="731520" y="3460775"/>
            <a:ext cx="7680960" cy="830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defRPr sz="2400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Apellido1, N1., Apellido2, N2.</a:t>
            </a:r>
          </a:p>
        </p:txBody>
      </p:sp>
      <p:pic>
        <p:nvPicPr>
          <p:cNvPr id="53" name="ODS.png" descr="OD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47528" y="5502145"/>
            <a:ext cx="712443" cy="6705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2 Marcador de contenido"/>
          <p:cNvSpPr txBox="1"/>
          <p:nvPr>
            <p:ph type="body" idx="1"/>
          </p:nvPr>
        </p:nvSpPr>
        <p:spPr>
          <a:xfrm>
            <a:off x="457200" y="2221401"/>
            <a:ext cx="8229600" cy="3540176"/>
          </a:xfrm>
          <a:prstGeom prst="rect">
            <a:avLst/>
          </a:prstGeom>
        </p:spPr>
        <p:txBody>
          <a:bodyPr/>
          <a:lstStyle/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Descripción de la plantilla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Imágenes y gráficos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Tipografía utilizada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recomendaciones</a:t>
            </a:r>
          </a:p>
          <a:p>
            <a:pPr marL="315468" indent="-315468" algn="l" defTabSz="841247"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</a:p>
          <a:p>
            <a:pPr defTabSz="841247">
              <a:spcBef>
                <a:spcPts val="600"/>
              </a:spcBef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RECUERDE INCLUIR LA DIAPOSITIVA DE TÍTULO TANTO AL PRINCIPIO COMO AL FINAL</a:t>
            </a:r>
          </a:p>
        </p:txBody>
      </p:sp>
      <p:sp>
        <p:nvSpPr>
          <p:cNvPr id="56" name="1 Título"/>
          <p:cNvSpPr txBox="1"/>
          <p:nvPr/>
        </p:nvSpPr>
        <p:spPr>
          <a:xfrm>
            <a:off x="502919" y="1459819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Contenidos de la presentación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2 Marcador de contenido"/>
          <p:cNvSpPr txBox="1"/>
          <p:nvPr>
            <p:ph type="body" sz="quarter" idx="1"/>
          </p:nvPr>
        </p:nvSpPr>
        <p:spPr>
          <a:xfrm>
            <a:off x="1371600" y="2794852"/>
            <a:ext cx="6400800" cy="1008113"/>
          </a:xfrm>
          <a:prstGeom prst="rect">
            <a:avLst/>
          </a:prstGeom>
        </p:spPr>
        <p:txBody>
          <a:bodyPr/>
          <a:lstStyle>
            <a:lvl1pPr defTabSz="886968">
              <a:spcBef>
                <a:spcPts val="600"/>
              </a:spcBef>
              <a:defRPr sz="2716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Deben borrarse las transparencias e insertarse el contenido propio</a:t>
            </a:r>
          </a:p>
        </p:txBody>
      </p:sp>
      <p:sp>
        <p:nvSpPr>
          <p:cNvPr id="59" name="1 Título"/>
          <p:cNvSpPr txBox="1"/>
          <p:nvPr/>
        </p:nvSpPr>
        <p:spPr>
          <a:xfrm>
            <a:off x="502920" y="1522192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Descripción de la plantilla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2144" t="5325" r="2441" b="7147"/>
          <a:stretch>
            <a:fillRect/>
          </a:stretch>
        </p:blipFill>
        <p:spPr>
          <a:xfrm>
            <a:off x="1092795" y="2133996"/>
            <a:ext cx="6958315" cy="2130776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4 Marcador de contenido"/>
          <p:cNvSpPr txBox="1"/>
          <p:nvPr/>
        </p:nvSpPr>
        <p:spPr>
          <a:xfrm>
            <a:off x="618839" y="4217554"/>
            <a:ext cx="8138161" cy="1224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>
              <a:spcBef>
                <a:spcPts val="700"/>
              </a:spcBef>
              <a:defRPr sz="3200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Las imágenes se insertarán preferentemente sobre la zona blanca, y con fondo blanco</a:t>
            </a:r>
          </a:p>
        </p:txBody>
      </p:sp>
      <p:sp>
        <p:nvSpPr>
          <p:cNvPr id="63" name="1 Título"/>
          <p:cNvSpPr txBox="1"/>
          <p:nvPr/>
        </p:nvSpPr>
        <p:spPr>
          <a:xfrm>
            <a:off x="502919" y="1501740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Imágenes y gráficos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2 Marcador de contenido"/>
          <p:cNvSpPr txBox="1"/>
          <p:nvPr/>
        </p:nvSpPr>
        <p:spPr>
          <a:xfrm>
            <a:off x="657279" y="2132856"/>
            <a:ext cx="8138161" cy="230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defTabSz="886968">
              <a:spcBef>
                <a:spcPts val="700"/>
              </a:spcBef>
              <a:defRPr sz="3104">
                <a:latin typeface="Segoe UI"/>
                <a:ea typeface="Segoe UI"/>
                <a:cs typeface="Segoe UI"/>
                <a:sym typeface="Segoe UI"/>
              </a:defRPr>
            </a:pPr>
            <a:r>
              <a:t>La presentación (y los posters) utilizan la tipografía Segoe UI Light</a:t>
            </a:r>
          </a:p>
          <a:p>
            <a:pPr defTabSz="886968">
              <a:spcBef>
                <a:spcPts val="700"/>
              </a:spcBef>
              <a:defRPr sz="3104">
                <a:latin typeface="Segoe UI"/>
                <a:ea typeface="Segoe UI"/>
                <a:cs typeface="Segoe UI"/>
                <a:sym typeface="Segoe UI"/>
              </a:defRPr>
            </a:pPr>
            <a:r>
              <a:t>Caso de no disponerse de la tipografía, se optará por alguna tipografía libre similar</a:t>
            </a:r>
          </a:p>
        </p:txBody>
      </p:sp>
      <p:pic>
        <p:nvPicPr>
          <p:cNvPr id="6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70483" y="4399474"/>
            <a:ext cx="6203033" cy="1194192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1 Título"/>
          <p:cNvSpPr txBox="1"/>
          <p:nvPr/>
        </p:nvSpPr>
        <p:spPr>
          <a:xfrm>
            <a:off x="502919" y="1549253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Tipografía utilizada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1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50391">
              <a:defRPr sz="4092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Otras consideraciones y recomendaciones</a:t>
            </a:r>
          </a:p>
        </p:txBody>
      </p:sp>
      <p:grpSp>
        <p:nvGrpSpPr>
          <p:cNvPr id="72" name="Rectangle 2"/>
          <p:cNvGrpSpPr/>
          <p:nvPr/>
        </p:nvGrpSpPr>
        <p:grpSpPr>
          <a:xfrm>
            <a:off x="2997889" y="4540827"/>
            <a:ext cx="712443" cy="656667"/>
            <a:chOff x="0" y="0"/>
            <a:chExt cx="712442" cy="656666"/>
          </a:xfrm>
        </p:grpSpPr>
        <p:sp>
          <p:nvSpPr>
            <p:cNvPr id="70" name="Rectángulo"/>
            <p:cNvSpPr/>
            <p:nvPr/>
          </p:nvSpPr>
          <p:spPr>
            <a:xfrm>
              <a:off x="-1" y="-1"/>
              <a:ext cx="712444" cy="656668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71" name="Aquí su ODS"/>
            <p:cNvSpPr txBox="1"/>
            <p:nvPr/>
          </p:nvSpPr>
          <p:spPr>
            <a:xfrm>
              <a:off x="58419" y="132929"/>
              <a:ext cx="595604" cy="3908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/>
              </a:lvl1pPr>
            </a:lstStyle>
            <a:p>
              <a:pPr/>
              <a:r>
                <a:t>Aquí su ODS</a:t>
              </a:r>
            </a:p>
          </p:txBody>
        </p:sp>
      </p:grpSp>
      <p:grpSp>
        <p:nvGrpSpPr>
          <p:cNvPr id="75" name="Rectangle 4"/>
          <p:cNvGrpSpPr/>
          <p:nvPr/>
        </p:nvGrpSpPr>
        <p:grpSpPr>
          <a:xfrm>
            <a:off x="2133793" y="4540827"/>
            <a:ext cx="712443" cy="656667"/>
            <a:chOff x="0" y="0"/>
            <a:chExt cx="712442" cy="656666"/>
          </a:xfrm>
        </p:grpSpPr>
        <p:sp>
          <p:nvSpPr>
            <p:cNvPr id="73" name="Rectángulo"/>
            <p:cNvSpPr/>
            <p:nvPr/>
          </p:nvSpPr>
          <p:spPr>
            <a:xfrm>
              <a:off x="-1" y="-1"/>
              <a:ext cx="712444" cy="656668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74" name="Aquí su ODS"/>
            <p:cNvSpPr txBox="1"/>
            <p:nvPr/>
          </p:nvSpPr>
          <p:spPr>
            <a:xfrm>
              <a:off x="58419" y="132929"/>
              <a:ext cx="595604" cy="3908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/>
              </a:lvl1pPr>
            </a:lstStyle>
            <a:p>
              <a:pPr/>
              <a:r>
                <a:t>Aquí su ODS</a:t>
              </a:r>
            </a:p>
          </p:txBody>
        </p:sp>
      </p:grpSp>
      <p:pic>
        <p:nvPicPr>
          <p:cNvPr id="76" name="ODS.png" descr="OD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6032" y="4533893"/>
            <a:ext cx="712443" cy="6705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2 Marcador de contenido"/>
          <p:cNvSpPr txBox="1"/>
          <p:nvPr/>
        </p:nvSpPr>
        <p:spPr>
          <a:xfrm>
            <a:off x="619365" y="2207255"/>
            <a:ext cx="7253377" cy="330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Defina bien su discurso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Lo importante es el mensaje que transmita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No hace falta poner todos los datos, ni todas las gráficas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</a:p>
          <a:p>
            <a:pPr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Calcule bien el número de transparencias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Si requiere explicación, calcule 2 minutos por transparencia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Incluso las transparencias rápidas toman unos segundos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Para 10 minutos, 15 transparencias son muchísimas transparencias</a:t>
            </a:r>
          </a:p>
        </p:txBody>
      </p:sp>
      <p:sp>
        <p:nvSpPr>
          <p:cNvPr id="79" name="1 Título"/>
          <p:cNvSpPr txBox="1"/>
          <p:nvPr/>
        </p:nvSpPr>
        <p:spPr>
          <a:xfrm>
            <a:off x="502920" y="1474475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30"/>
              <a:t>recomendaciones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2 Marcador de contenido"/>
          <p:cNvSpPr txBox="1"/>
          <p:nvPr/>
        </p:nvSpPr>
        <p:spPr>
          <a:xfrm>
            <a:off x="502920" y="2376450"/>
            <a:ext cx="8138160" cy="300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La transparencia es material de apoyo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tiene por qué ser autoexplicativa (como esta presentación)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Evite frases de más de 7 palabras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Evite más de 7 elementos en un listado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lea las diapositivas. 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todo tiene por qué estar en la transparencia</a:t>
            </a:r>
          </a:p>
        </p:txBody>
      </p:sp>
      <p:sp>
        <p:nvSpPr>
          <p:cNvPr id="82" name="1 Título"/>
          <p:cNvSpPr txBox="1"/>
          <p:nvPr/>
        </p:nvSpPr>
        <p:spPr>
          <a:xfrm>
            <a:off x="502920" y="1597275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30"/>
              <a:t>recomendaciones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1 Título"/>
          <p:cNvSpPr txBox="1"/>
          <p:nvPr>
            <p:ph type="title"/>
          </p:nvPr>
        </p:nvSpPr>
        <p:spPr>
          <a:xfrm>
            <a:off x="457200" y="1563115"/>
            <a:ext cx="8229600" cy="562075"/>
          </a:xfrm>
          <a:prstGeom prst="rect">
            <a:avLst/>
          </a:prstGeom>
        </p:spPr>
        <p:txBody>
          <a:bodyPr/>
          <a:lstStyle/>
          <a:p>
            <a:pPr>
              <a:defRPr sz="2800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00"/>
              <a:t>recomendaciones</a:t>
            </a:r>
          </a:p>
        </p:txBody>
      </p:sp>
      <p:sp>
        <p:nvSpPr>
          <p:cNvPr id="85" name="2 Marcador de contenido"/>
          <p:cNvSpPr txBox="1"/>
          <p:nvPr/>
        </p:nvSpPr>
        <p:spPr>
          <a:xfrm>
            <a:off x="571624" y="2488387"/>
            <a:ext cx="8138161" cy="300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La transparencia debe verse bien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Use colores con suficiente contraste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Tenga cuidado con las combinaciones de colores vivos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Texto sobre foto de varios colores no se ve bien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Las fotografías deben ser grandes para que se vean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Una gráfica con tipografía 10 no se leerá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